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
  </p:notesMasterIdLst>
  <p:sldIdLst>
    <p:sldId id="861" r:id="rId2"/>
    <p:sldId id="1337" r:id="rId3"/>
    <p:sldId id="1344" r:id="rId4"/>
    <p:sldId id="1341" r:id="rId5"/>
    <p:sldId id="1343" r:id="rId6"/>
  </p:sldIdLst>
  <p:sldSz cx="9144000" cy="5715000" type="screen16x10"/>
  <p:notesSz cx="6724650" cy="9866313"/>
  <p:embeddedFontLst>
    <p:embeddedFont>
      <p:font typeface="Calibri" panose="020F0502020204030204" pitchFamily="34" charset="0"/>
      <p:regular r:id="rId8"/>
      <p:bold r:id="rId9"/>
      <p:italic r:id="rId10"/>
      <p:boldItalic r:id="rId11"/>
    </p:embeddedFont>
    <p:embeddedFont>
      <p:font typeface="Comic Sans MS" panose="030F0902030302020204" pitchFamily="66" charset="0"/>
      <p:regular r:id="rId12"/>
    </p:embeddedFont>
  </p:embeddedFontLst>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FF66"/>
    <a:srgbClr val="FF40FF"/>
    <a:srgbClr val="FF965E"/>
    <a:srgbClr val="78E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6" autoAdjust="0"/>
    <p:restoredTop sz="88320" autoAdjust="0"/>
  </p:normalViewPr>
  <p:slideViewPr>
    <p:cSldViewPr>
      <p:cViewPr varScale="1">
        <p:scale>
          <a:sx n="231" d="100"/>
          <a:sy n="231" d="100"/>
        </p:scale>
        <p:origin x="608" y="16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12/13/23</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10"/>
          </p:nvPr>
        </p:nvSpPr>
        <p:spPr/>
        <p:txBody>
          <a:bodyPr/>
          <a:lstStyle/>
          <a:p>
            <a:fld id="{3F6008AE-3493-5D48-A245-434CAFCA04E8}" type="slidenum">
              <a:rPr lang="en-US" smtClean="0"/>
              <a:pPr/>
              <a:t>1</a:t>
            </a:fld>
            <a:endParaRPr lang="en-US" dirty="0"/>
          </a:p>
        </p:txBody>
      </p:sp>
    </p:spTree>
    <p:extLst>
      <p:ext uri="{BB962C8B-B14F-4D97-AF65-F5344CB8AC3E}">
        <p14:creationId xmlns:p14="http://schemas.microsoft.com/office/powerpoint/2010/main" val="131474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2</a:t>
            </a:fld>
            <a:endParaRPr lang="en-US" dirty="0"/>
          </a:p>
        </p:txBody>
      </p:sp>
    </p:spTree>
    <p:extLst>
      <p:ext uri="{BB962C8B-B14F-4D97-AF65-F5344CB8AC3E}">
        <p14:creationId xmlns:p14="http://schemas.microsoft.com/office/powerpoint/2010/main" val="388139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3</a:t>
            </a:fld>
            <a:endParaRPr lang="en-US" dirty="0"/>
          </a:p>
        </p:txBody>
      </p:sp>
    </p:spTree>
    <p:extLst>
      <p:ext uri="{BB962C8B-B14F-4D97-AF65-F5344CB8AC3E}">
        <p14:creationId xmlns:p14="http://schemas.microsoft.com/office/powerpoint/2010/main" val="224483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4</a:t>
            </a:fld>
            <a:endParaRPr lang="en-US" dirty="0"/>
          </a:p>
        </p:txBody>
      </p:sp>
    </p:spTree>
    <p:extLst>
      <p:ext uri="{BB962C8B-B14F-4D97-AF65-F5344CB8AC3E}">
        <p14:creationId xmlns:p14="http://schemas.microsoft.com/office/powerpoint/2010/main" val="403327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5</a:t>
            </a:fld>
            <a:endParaRPr lang="en-US" dirty="0"/>
          </a:p>
        </p:txBody>
      </p:sp>
    </p:spTree>
    <p:extLst>
      <p:ext uri="{BB962C8B-B14F-4D97-AF65-F5344CB8AC3E}">
        <p14:creationId xmlns:p14="http://schemas.microsoft.com/office/powerpoint/2010/main" val="3673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481236"/>
            <a:ext cx="9144000" cy="4099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mn-lt"/>
                <a:ea typeface="+mn-ea"/>
                <a:cs typeface="+mn-cs"/>
              </a:rPr>
              <a:t>Luke  10:25-37</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i="1" kern="0" dirty="0">
                <a:solidFill>
                  <a:srgbClr val="FFFF00"/>
                </a:solidFill>
                <a:latin typeface="Times New Roman" panose="02020603050405020304" pitchFamily="18" charset="0"/>
                <a:ea typeface="+mn-ea"/>
                <a:cs typeface="Times New Roman" panose="02020603050405020304" pitchFamily="18" charset="0"/>
              </a:rPr>
              <a:t>(English Standard Version)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p:txBody>
      </p:sp>
    </p:spTree>
    <p:extLst>
      <p:ext uri="{BB962C8B-B14F-4D97-AF65-F5344CB8AC3E}">
        <p14:creationId xmlns:p14="http://schemas.microsoft.com/office/powerpoint/2010/main" val="56144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5476371"/>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800" b="1" baseline="30000" dirty="0">
                <a:solidFill>
                  <a:srgbClr val="FFFFFF"/>
                </a:solidFill>
                <a:effectLst/>
                <a:latin typeface="Times New Roman" panose="02020603050405020304" pitchFamily="18" charset="0"/>
                <a:ea typeface="Times New Roman" panose="02020603050405020304" pitchFamily="18" charset="0"/>
              </a:rPr>
              <a:t>25 </a:t>
            </a:r>
            <a:r>
              <a:rPr lang="en-AU" sz="2800" dirty="0">
                <a:solidFill>
                  <a:srgbClr val="FFFFFF"/>
                </a:solidFill>
                <a:effectLst/>
                <a:latin typeface="Times New Roman" panose="02020603050405020304" pitchFamily="18" charset="0"/>
                <a:ea typeface="Times New Roman" panose="02020603050405020304" pitchFamily="18" charset="0"/>
              </a:rPr>
              <a:t>And behold, a lawyer stood up to put him to the test, saying, “Teacher, what shall I do to inherit eternal life?”  </a:t>
            </a:r>
            <a:r>
              <a:rPr lang="en-AU" sz="2800" b="1" baseline="30000" dirty="0">
                <a:solidFill>
                  <a:srgbClr val="FFFFFF"/>
                </a:solidFill>
                <a:effectLst/>
                <a:latin typeface="Times New Roman" panose="02020603050405020304" pitchFamily="18" charset="0"/>
                <a:ea typeface="Times New Roman" panose="02020603050405020304" pitchFamily="18" charset="0"/>
              </a:rPr>
              <a:t>26 </a:t>
            </a:r>
            <a:r>
              <a:rPr lang="en-AU" sz="2800" dirty="0">
                <a:solidFill>
                  <a:srgbClr val="FFFFFF"/>
                </a:solidFill>
                <a:effectLst/>
                <a:latin typeface="Times New Roman" panose="02020603050405020304" pitchFamily="18" charset="0"/>
                <a:ea typeface="Times New Roman" panose="02020603050405020304" pitchFamily="18" charset="0"/>
              </a:rPr>
              <a:t>He said to him, “What is written in the Law?  How do you read it?”  </a:t>
            </a:r>
            <a:r>
              <a:rPr lang="en-AU" sz="2800" b="1" baseline="30000" dirty="0">
                <a:solidFill>
                  <a:srgbClr val="FFFFFF"/>
                </a:solidFill>
                <a:effectLst/>
                <a:latin typeface="Times New Roman" panose="02020603050405020304" pitchFamily="18" charset="0"/>
                <a:ea typeface="Times New Roman" panose="02020603050405020304" pitchFamily="18" charset="0"/>
              </a:rPr>
              <a:t>27 </a:t>
            </a:r>
            <a:r>
              <a:rPr lang="en-AU" sz="2800" dirty="0">
                <a:solidFill>
                  <a:srgbClr val="FFFFFF"/>
                </a:solidFill>
                <a:effectLst/>
                <a:latin typeface="Times New Roman" panose="02020603050405020304" pitchFamily="18" charset="0"/>
                <a:ea typeface="Times New Roman" panose="02020603050405020304" pitchFamily="18" charset="0"/>
              </a:rPr>
              <a:t>And he answered, “You shall love the Lord your God with all your heart and with all your soul and with all your strength and with all your mind, and your neighbour as yourself.”  </a:t>
            </a:r>
            <a:r>
              <a:rPr lang="en-AU" sz="2800" b="1" baseline="30000" dirty="0">
                <a:solidFill>
                  <a:srgbClr val="FFFFFF"/>
                </a:solidFill>
                <a:effectLst/>
                <a:latin typeface="Times New Roman" panose="02020603050405020304" pitchFamily="18" charset="0"/>
                <a:ea typeface="Times New Roman" panose="02020603050405020304" pitchFamily="18" charset="0"/>
              </a:rPr>
              <a:t>28 </a:t>
            </a:r>
            <a:r>
              <a:rPr lang="en-AU" sz="2800" dirty="0">
                <a:solidFill>
                  <a:srgbClr val="FFFFFF"/>
                </a:solidFill>
                <a:effectLst/>
                <a:latin typeface="Times New Roman" panose="02020603050405020304" pitchFamily="18" charset="0"/>
                <a:ea typeface="Times New Roman" panose="02020603050405020304" pitchFamily="18" charset="0"/>
              </a:rPr>
              <a:t>And he said to him, “You have answered correctly;  do this, and you will live.”  </a:t>
            </a:r>
            <a:endParaRPr lang="en-AU" sz="2800" dirty="0">
              <a:effectLst/>
              <a:latin typeface="Calibri" panose="020F0502020204030204" pitchFamily="34" charset="0"/>
              <a:ea typeface="Times New Roman" panose="02020603050405020304" pitchFamily="18" charset="0"/>
            </a:endParaRPr>
          </a:p>
          <a:p>
            <a:pPr indent="152400">
              <a:lnSpc>
                <a:spcPct val="110000"/>
              </a:lnSpc>
              <a:spcAft>
                <a:spcPts val="1000"/>
              </a:spcAft>
            </a:pPr>
            <a:r>
              <a:rPr lang="en-AU" sz="2800" dirty="0">
                <a:solidFill>
                  <a:srgbClr val="FFFFFF"/>
                </a:solidFill>
                <a:effectLst/>
                <a:latin typeface="Times New Roman" panose="02020603050405020304" pitchFamily="18" charset="0"/>
                <a:ea typeface="Times New Roman" panose="02020603050405020304" pitchFamily="18" charset="0"/>
              </a:rPr>
              <a:t> </a:t>
            </a:r>
            <a:endParaRPr lang="en-AU" sz="2800" dirty="0">
              <a:effectLst/>
              <a:latin typeface="Calibri" panose="020F0502020204030204" pitchFamily="34" charset="0"/>
              <a:ea typeface="Times New Roman" panose="02020603050405020304" pitchFamily="18" charset="0"/>
            </a:endParaRPr>
          </a:p>
          <a:p>
            <a:r>
              <a:rPr lang="en-AU" sz="2800" b="1" baseline="30000" dirty="0">
                <a:solidFill>
                  <a:srgbClr val="FFFFFF"/>
                </a:solidFill>
                <a:effectLst/>
                <a:latin typeface="Times New Roman" panose="02020603050405020304" pitchFamily="18" charset="0"/>
                <a:ea typeface="Times New Roman" panose="02020603050405020304" pitchFamily="18" charset="0"/>
              </a:rPr>
              <a:t>29 </a:t>
            </a:r>
            <a:r>
              <a:rPr lang="en-AU" sz="2800" dirty="0">
                <a:solidFill>
                  <a:srgbClr val="FFFFFF"/>
                </a:solidFill>
                <a:effectLst/>
                <a:latin typeface="Times New Roman" panose="02020603050405020304" pitchFamily="18" charset="0"/>
                <a:ea typeface="Times New Roman" panose="02020603050405020304" pitchFamily="18" charset="0"/>
              </a:rPr>
              <a:t>But he, desiring to justify himself, said to Jesus, “And who is my neighbour?” </a:t>
            </a:r>
            <a:endParaRPr lang="en-AU"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6447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5279587"/>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800" b="1" baseline="30000" dirty="0">
                <a:solidFill>
                  <a:srgbClr val="FFFFFF"/>
                </a:solidFill>
                <a:effectLst/>
                <a:latin typeface="Times New Roman" panose="02020603050405020304" pitchFamily="18" charset="0"/>
                <a:ea typeface="Times New Roman" panose="02020603050405020304" pitchFamily="18" charset="0"/>
              </a:rPr>
              <a:t>30 </a:t>
            </a:r>
            <a:r>
              <a:rPr lang="en-AU" sz="2800" dirty="0">
                <a:solidFill>
                  <a:srgbClr val="FFFFFF"/>
                </a:solidFill>
                <a:effectLst/>
                <a:latin typeface="Times New Roman" panose="02020603050405020304" pitchFamily="18" charset="0"/>
                <a:ea typeface="Times New Roman" panose="02020603050405020304" pitchFamily="18" charset="0"/>
              </a:rPr>
              <a:t>Jesus replied, “A man was going down from Jerusalem to Jericho, and he fell among robbers, who stripped him and beat him and departed, leaving him half dead.  </a:t>
            </a:r>
            <a:r>
              <a:rPr lang="en-AU" sz="2800" b="1" baseline="30000" dirty="0">
                <a:solidFill>
                  <a:srgbClr val="FFFFFF"/>
                </a:solidFill>
                <a:effectLst/>
                <a:latin typeface="Times New Roman" panose="02020603050405020304" pitchFamily="18" charset="0"/>
                <a:ea typeface="Times New Roman" panose="02020603050405020304" pitchFamily="18" charset="0"/>
              </a:rPr>
              <a:t>31 </a:t>
            </a:r>
            <a:r>
              <a:rPr lang="en-AU" sz="2800" dirty="0">
                <a:solidFill>
                  <a:srgbClr val="FFFFFF"/>
                </a:solidFill>
                <a:effectLst/>
                <a:latin typeface="Times New Roman" panose="02020603050405020304" pitchFamily="18" charset="0"/>
                <a:ea typeface="Times New Roman" panose="02020603050405020304" pitchFamily="18" charset="0"/>
              </a:rPr>
              <a:t>Now by chance a priest was going down that road, and when he saw him he passed by on the other side.  </a:t>
            </a:r>
            <a:r>
              <a:rPr lang="en-AU" sz="2800" b="1" baseline="30000" dirty="0">
                <a:solidFill>
                  <a:srgbClr val="FFFFFF"/>
                </a:solidFill>
                <a:effectLst/>
                <a:latin typeface="Times New Roman" panose="02020603050405020304" pitchFamily="18" charset="0"/>
                <a:ea typeface="Times New Roman" panose="02020603050405020304" pitchFamily="18" charset="0"/>
              </a:rPr>
              <a:t>32 </a:t>
            </a:r>
            <a:r>
              <a:rPr lang="en-AU" sz="2800" dirty="0">
                <a:solidFill>
                  <a:srgbClr val="FFFFFF"/>
                </a:solidFill>
                <a:effectLst/>
                <a:latin typeface="Times New Roman" panose="02020603050405020304" pitchFamily="18" charset="0"/>
                <a:ea typeface="Times New Roman" panose="02020603050405020304" pitchFamily="18" charset="0"/>
              </a:rPr>
              <a:t>So likewise a Levite, when he came to the place and saw him, passed by on the other side.  </a:t>
            </a:r>
            <a:r>
              <a:rPr lang="en-AU" sz="2800" b="1" baseline="30000" dirty="0">
                <a:solidFill>
                  <a:srgbClr val="FFFFFF"/>
                </a:solidFill>
                <a:effectLst/>
                <a:latin typeface="Times New Roman" panose="02020603050405020304" pitchFamily="18" charset="0"/>
                <a:ea typeface="Times New Roman" panose="02020603050405020304" pitchFamily="18" charset="0"/>
              </a:rPr>
              <a:t>33 </a:t>
            </a:r>
            <a:r>
              <a:rPr lang="en-AU" sz="2800" dirty="0">
                <a:solidFill>
                  <a:srgbClr val="FFFFFF"/>
                </a:solidFill>
                <a:effectLst/>
                <a:latin typeface="Times New Roman" panose="02020603050405020304" pitchFamily="18" charset="0"/>
                <a:ea typeface="Times New Roman" panose="02020603050405020304" pitchFamily="18" charset="0"/>
              </a:rPr>
              <a:t>But a Samaritan, as he journeyed, came to where he was, and when he saw him, he had compassion.  </a:t>
            </a:r>
            <a:r>
              <a:rPr lang="en-AU" sz="2800" b="1" baseline="30000" dirty="0">
                <a:solidFill>
                  <a:srgbClr val="FFFFFF"/>
                </a:solidFill>
                <a:effectLst/>
                <a:latin typeface="Times New Roman" panose="02020603050405020304" pitchFamily="18" charset="0"/>
                <a:ea typeface="Times New Roman" panose="02020603050405020304" pitchFamily="18" charset="0"/>
              </a:rPr>
              <a:t>34 </a:t>
            </a:r>
            <a:r>
              <a:rPr lang="en-AU" sz="2800" dirty="0">
                <a:solidFill>
                  <a:srgbClr val="FFFFFF"/>
                </a:solidFill>
                <a:effectLst/>
                <a:latin typeface="Times New Roman" panose="02020603050405020304" pitchFamily="18" charset="0"/>
                <a:ea typeface="Times New Roman" panose="02020603050405020304" pitchFamily="18" charset="0"/>
              </a:rPr>
              <a:t>He went to him and bound up his wounds, pouring on oil and wine.  Then he set him on his own animal and brought him to an inn and took care of him.</a:t>
            </a:r>
            <a:r>
              <a:rPr lang="en-AU" sz="2800" dirty="0">
                <a:effectLst/>
              </a:rPr>
              <a:t> </a:t>
            </a:r>
            <a:endParaRPr lang="en-AU"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027211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3640164"/>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800" b="1" baseline="30000" dirty="0">
                <a:solidFill>
                  <a:srgbClr val="FFFFFF"/>
                </a:solidFill>
                <a:effectLst/>
                <a:latin typeface="Times New Roman" panose="02020603050405020304" pitchFamily="18" charset="0"/>
                <a:ea typeface="Times New Roman" panose="02020603050405020304" pitchFamily="18" charset="0"/>
              </a:rPr>
              <a:t>35 </a:t>
            </a:r>
            <a:r>
              <a:rPr lang="en-AU" sz="2800" dirty="0">
                <a:solidFill>
                  <a:srgbClr val="FFFFFF"/>
                </a:solidFill>
                <a:effectLst/>
                <a:latin typeface="Times New Roman" panose="02020603050405020304" pitchFamily="18" charset="0"/>
                <a:ea typeface="Times New Roman" panose="02020603050405020304" pitchFamily="18" charset="0"/>
              </a:rPr>
              <a:t>And the next day he took out two denarii and gave them to the innkeeper, saying, ‘Take care of him, and whatever more you spend, I will repay you when I come back.’ </a:t>
            </a:r>
            <a:r>
              <a:rPr lang="en-AU" sz="2800" b="1" baseline="30000" dirty="0">
                <a:solidFill>
                  <a:srgbClr val="FFFFFF"/>
                </a:solidFill>
                <a:effectLst/>
                <a:latin typeface="Times New Roman" panose="02020603050405020304" pitchFamily="18" charset="0"/>
                <a:ea typeface="Times New Roman" panose="02020603050405020304" pitchFamily="18" charset="0"/>
              </a:rPr>
              <a:t>36 </a:t>
            </a:r>
            <a:r>
              <a:rPr lang="en-AU" sz="2800" dirty="0">
                <a:solidFill>
                  <a:srgbClr val="FFFFFF"/>
                </a:solidFill>
                <a:effectLst/>
                <a:latin typeface="Times New Roman" panose="02020603050405020304" pitchFamily="18" charset="0"/>
                <a:ea typeface="Times New Roman" panose="02020603050405020304" pitchFamily="18" charset="0"/>
              </a:rPr>
              <a:t>Which of these three, do you think, proved to be a neighbour to the man who fell among the robbers?”  </a:t>
            </a:r>
          </a:p>
          <a:p>
            <a:pPr indent="152400">
              <a:lnSpc>
                <a:spcPct val="110000"/>
              </a:lnSpc>
              <a:spcAft>
                <a:spcPts val="1000"/>
              </a:spcAft>
            </a:pPr>
            <a:r>
              <a:rPr lang="en-AU" sz="2800" b="1" baseline="30000" dirty="0">
                <a:solidFill>
                  <a:srgbClr val="FFFFFF"/>
                </a:solidFill>
                <a:effectLst/>
                <a:latin typeface="Times New Roman" panose="02020603050405020304" pitchFamily="18" charset="0"/>
                <a:ea typeface="Times New Roman" panose="02020603050405020304" pitchFamily="18" charset="0"/>
              </a:rPr>
              <a:t>37 </a:t>
            </a:r>
            <a:r>
              <a:rPr lang="en-AU" sz="2800" dirty="0">
                <a:solidFill>
                  <a:srgbClr val="FFFFFF"/>
                </a:solidFill>
                <a:effectLst/>
                <a:latin typeface="Times New Roman" panose="02020603050405020304" pitchFamily="18" charset="0"/>
                <a:ea typeface="Times New Roman" panose="02020603050405020304" pitchFamily="18" charset="0"/>
              </a:rPr>
              <a:t>He said, “The one who showed him mercy.”  </a:t>
            </a:r>
          </a:p>
          <a:p>
            <a:pPr indent="152400">
              <a:lnSpc>
                <a:spcPct val="110000"/>
              </a:lnSpc>
              <a:spcAft>
                <a:spcPts val="1000"/>
              </a:spcAft>
            </a:pPr>
            <a:r>
              <a:rPr lang="en-AU" sz="2800" dirty="0">
                <a:solidFill>
                  <a:srgbClr val="FFFFFF"/>
                </a:solidFill>
                <a:effectLst/>
                <a:latin typeface="Times New Roman" panose="02020603050405020304" pitchFamily="18" charset="0"/>
                <a:ea typeface="Times New Roman" panose="02020603050405020304" pitchFamily="18" charset="0"/>
              </a:rPr>
              <a:t>And Jesus said to him, “You go, and do likewise.”</a:t>
            </a:r>
            <a:r>
              <a:rPr lang="en-AU" sz="2800" dirty="0">
                <a:effectLst/>
              </a:rPr>
              <a:t> </a:t>
            </a:r>
            <a:endParaRPr lang="en-AU"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77509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0910813-6890-FE38-51F6-B7796EBC90EB}"/>
              </a:ext>
            </a:extLst>
          </p:cNvPr>
          <p:cNvSpPr txBox="1"/>
          <p:nvPr/>
        </p:nvSpPr>
        <p:spPr>
          <a:xfrm>
            <a:off x="0" y="0"/>
            <a:ext cx="9144000" cy="430887"/>
          </a:xfrm>
          <a:prstGeom prst="rect">
            <a:avLst/>
          </a:prstGeom>
          <a:noFill/>
          <a:ln w="19050">
            <a:noFill/>
          </a:ln>
        </p:spPr>
        <p:txBody>
          <a:bodyPr wrap="square" rtlCol="0">
            <a:spAutoFit/>
          </a:bodyPr>
          <a:lstStyle/>
          <a:p>
            <a:pPr marL="4763" indent="-4763" algn="ctr"/>
            <a:r>
              <a:rPr lang="en-AU" sz="2200" b="1" dirty="0">
                <a:solidFill>
                  <a:srgbClr val="FFFF00"/>
                </a:solidFill>
                <a:latin typeface="Times New Roman" panose="02020603050405020304" pitchFamily="18" charset="0"/>
                <a:cs typeface="Times New Roman" panose="02020603050405020304" pitchFamily="18" charset="0"/>
              </a:rPr>
              <a:t>Inheriting   Eternal   Life</a:t>
            </a:r>
          </a:p>
        </p:txBody>
      </p:sp>
      <p:sp>
        <p:nvSpPr>
          <p:cNvPr id="12" name="TextBox 11">
            <a:extLst>
              <a:ext uri="{FF2B5EF4-FFF2-40B4-BE49-F238E27FC236}">
                <a16:creationId xmlns:a16="http://schemas.microsoft.com/office/drawing/2014/main" id="{9BE99BC9-8C58-D458-2E7F-A5E7E9C0FAF1}"/>
              </a:ext>
            </a:extLst>
          </p:cNvPr>
          <p:cNvSpPr txBox="1"/>
          <p:nvPr/>
        </p:nvSpPr>
        <p:spPr>
          <a:xfrm>
            <a:off x="1030322" y="398759"/>
            <a:ext cx="7083355" cy="646331"/>
          </a:xfrm>
          <a:prstGeom prst="rect">
            <a:avLst/>
          </a:prstGeom>
          <a:noFill/>
          <a:ln w="15875">
            <a:solidFill>
              <a:schemeClr val="bg1"/>
            </a:solid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By the gracious will of God, He reveals Himself to the lowly and their names are written in Heaven.  (Inherit Eternal life by the Grace of God)</a:t>
            </a:r>
          </a:p>
        </p:txBody>
      </p:sp>
      <p:sp>
        <p:nvSpPr>
          <p:cNvPr id="5" name="Text Box 4">
            <a:extLst>
              <a:ext uri="{FF2B5EF4-FFF2-40B4-BE49-F238E27FC236}">
                <a16:creationId xmlns:a16="http://schemas.microsoft.com/office/drawing/2014/main" id="{CDA914C1-3B66-67B5-27D5-8F61DBF8528D}"/>
              </a:ext>
            </a:extLst>
          </p:cNvPr>
          <p:cNvSpPr txBox="1">
            <a:spLocks noChangeArrowheads="1"/>
          </p:cNvSpPr>
          <p:nvPr/>
        </p:nvSpPr>
        <p:spPr bwMode="auto">
          <a:xfrm>
            <a:off x="703296" y="1045090"/>
            <a:ext cx="7812360" cy="830997"/>
          </a:xfrm>
          <a:prstGeom prst="rect">
            <a:avLst/>
          </a:prstGeom>
          <a:solidFill>
            <a:schemeClr val="bg1"/>
          </a:solidFill>
          <a:ln w="9525">
            <a:noFill/>
            <a:miter lim="800000"/>
            <a:headEnd/>
            <a:tailEnd/>
          </a:ln>
        </p:spPr>
        <p:txBody>
          <a:bodyPr wrap="square">
            <a:prstTxWarp prst="textNoShape">
              <a:avLst/>
            </a:prstTxWarp>
            <a:spAutoFit/>
          </a:bodyPr>
          <a:lstStyle/>
          <a:p>
            <a:r>
              <a:rPr lang="en-AU" sz="1600" dirty="0">
                <a:latin typeface="Comic Sans MS" panose="030F0902030302020204" pitchFamily="66" charset="0"/>
                <a:ea typeface="Times New Roman" panose="02020603050405020304" pitchFamily="18" charset="0"/>
                <a:cs typeface="Times New Roman" panose="02020603050405020304" pitchFamily="18" charset="0"/>
              </a:rPr>
              <a:t>“You shall love the Lord your God with all your heart and with all your soul and with all your strength and with all your mind, and your neighbour as yourself.”  </a:t>
            </a:r>
            <a:r>
              <a:rPr lang="en-AU" sz="1600" b="1" baseline="30000" dirty="0">
                <a:latin typeface="Comic Sans MS" panose="030F0902030302020204" pitchFamily="66" charset="0"/>
                <a:ea typeface="Times New Roman" panose="02020603050405020304" pitchFamily="18" charset="0"/>
                <a:cs typeface="Times New Roman" panose="02020603050405020304" pitchFamily="18" charset="0"/>
              </a:rPr>
              <a:t>28 </a:t>
            </a:r>
            <a:r>
              <a:rPr lang="en-AU" sz="1600" dirty="0">
                <a:latin typeface="Comic Sans MS" panose="030F0902030302020204" pitchFamily="66" charset="0"/>
                <a:ea typeface="Times New Roman" panose="02020603050405020304" pitchFamily="18" charset="0"/>
                <a:cs typeface="Times New Roman" panose="02020603050405020304" pitchFamily="18" charset="0"/>
              </a:rPr>
              <a:t>And he said to him, </a:t>
            </a:r>
            <a:r>
              <a:rPr lang="en-AU" sz="1600"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“You have answered correctly;  do this, and you will live.”</a:t>
            </a:r>
            <a:r>
              <a:rPr lang="en-AU" sz="1600" dirty="0"/>
              <a:t> </a:t>
            </a:r>
            <a:endParaRPr lang="en-AU" sz="160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AA98A52-FBDE-6916-A830-1D1C3F4BD35E}"/>
              </a:ext>
            </a:extLst>
          </p:cNvPr>
          <p:cNvSpPr txBox="1"/>
          <p:nvPr/>
        </p:nvSpPr>
        <p:spPr>
          <a:xfrm>
            <a:off x="19224" y="1831833"/>
            <a:ext cx="9124776" cy="646331"/>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Lawyer has already failed in this.  If you love the Lord your God with every part of your being, you cannot put the Son of God to the test</a:t>
            </a:r>
          </a:p>
        </p:txBody>
      </p:sp>
      <p:sp>
        <p:nvSpPr>
          <p:cNvPr id="2" name="TextBox 1">
            <a:extLst>
              <a:ext uri="{FF2B5EF4-FFF2-40B4-BE49-F238E27FC236}">
                <a16:creationId xmlns:a16="http://schemas.microsoft.com/office/drawing/2014/main" id="{7CF5179F-7712-969E-C826-4FFAAB817BD1}"/>
              </a:ext>
            </a:extLst>
          </p:cNvPr>
          <p:cNvSpPr txBox="1"/>
          <p:nvPr/>
        </p:nvSpPr>
        <p:spPr>
          <a:xfrm>
            <a:off x="251520" y="2363686"/>
            <a:ext cx="1089323" cy="646331"/>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Two Epic Fails</a:t>
            </a:r>
          </a:p>
        </p:txBody>
      </p:sp>
      <p:sp>
        <p:nvSpPr>
          <p:cNvPr id="8" name="TextBox 7">
            <a:extLst>
              <a:ext uri="{FF2B5EF4-FFF2-40B4-BE49-F238E27FC236}">
                <a16:creationId xmlns:a16="http://schemas.microsoft.com/office/drawing/2014/main" id="{C80A21F2-FC34-CD61-B25B-53CF565E2A64}"/>
              </a:ext>
            </a:extLst>
          </p:cNvPr>
          <p:cNvSpPr txBox="1"/>
          <p:nvPr/>
        </p:nvSpPr>
        <p:spPr>
          <a:xfrm>
            <a:off x="1173686" y="2386724"/>
            <a:ext cx="7951089" cy="646331"/>
          </a:xfrm>
          <a:prstGeom prst="rect">
            <a:avLst/>
          </a:prstGeom>
          <a:noFill/>
          <a:ln>
            <a:noFill/>
          </a:ln>
        </p:spPr>
        <p:txBody>
          <a:bodyPr wrap="square" rtlCol="0">
            <a:spAutoFit/>
          </a:bodyPr>
          <a:lstStyle/>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Striving in good deeds, but ignore God or cast Him to the periphery;</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Dead Religion.  Knowledge of God, but fail to love and be merciful as God is.</a:t>
            </a:r>
          </a:p>
        </p:txBody>
      </p:sp>
      <p:sp>
        <p:nvSpPr>
          <p:cNvPr id="9" name="TextBox 8">
            <a:extLst>
              <a:ext uri="{FF2B5EF4-FFF2-40B4-BE49-F238E27FC236}">
                <a16:creationId xmlns:a16="http://schemas.microsoft.com/office/drawing/2014/main" id="{B8D90B00-23B3-F0DB-DA4C-5BBB838767A1}"/>
              </a:ext>
            </a:extLst>
          </p:cNvPr>
          <p:cNvSpPr txBox="1"/>
          <p:nvPr/>
        </p:nvSpPr>
        <p:spPr>
          <a:xfrm>
            <a:off x="15339" y="3277033"/>
            <a:ext cx="9109436" cy="646331"/>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“Who is my neighbour?” assumes there is such a thing as a non-neighbour. </a:t>
            </a:r>
          </a:p>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Rather than setting bounds of “neighbourhood”, Jesus taught what it means to </a:t>
            </a:r>
            <a:r>
              <a:rPr lang="en-AU" b="1" u="sng" dirty="0">
                <a:solidFill>
                  <a:schemeClr val="bg1"/>
                </a:solidFill>
                <a:latin typeface="Times New Roman" panose="02020603050405020304" pitchFamily="18" charset="0"/>
                <a:cs typeface="Times New Roman" panose="02020603050405020304" pitchFamily="18" charset="0"/>
              </a:rPr>
              <a:t>be</a:t>
            </a:r>
            <a:r>
              <a:rPr lang="en-AU" u="sng" dirty="0">
                <a:solidFill>
                  <a:schemeClr val="bg1"/>
                </a:solidFill>
                <a:latin typeface="Times New Roman" panose="02020603050405020304" pitchFamily="18" charset="0"/>
                <a:cs typeface="Times New Roman" panose="02020603050405020304" pitchFamily="18" charset="0"/>
              </a:rPr>
              <a:t> a neighbour</a:t>
            </a:r>
            <a:r>
              <a:rPr lang="en-AU" dirty="0">
                <a:solidFill>
                  <a:schemeClr val="bg1"/>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B84AD33B-8EBE-1C67-011B-851F2CEB669A}"/>
              </a:ext>
            </a:extLst>
          </p:cNvPr>
          <p:cNvSpPr txBox="1"/>
          <p:nvPr/>
        </p:nvSpPr>
        <p:spPr>
          <a:xfrm>
            <a:off x="19224" y="3008599"/>
            <a:ext cx="7242684"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Love your neighbour as yourself</a:t>
            </a:r>
          </a:p>
        </p:txBody>
      </p:sp>
      <p:cxnSp>
        <p:nvCxnSpPr>
          <p:cNvPr id="13" name="Straight Connector 12">
            <a:extLst>
              <a:ext uri="{FF2B5EF4-FFF2-40B4-BE49-F238E27FC236}">
                <a16:creationId xmlns:a16="http://schemas.microsoft.com/office/drawing/2014/main" id="{2F47C727-7A87-36BF-87F8-1AEA1537720E}"/>
              </a:ext>
            </a:extLst>
          </p:cNvPr>
          <p:cNvCxnSpPr/>
          <p:nvPr/>
        </p:nvCxnSpPr>
        <p:spPr>
          <a:xfrm>
            <a:off x="180984" y="3033055"/>
            <a:ext cx="8856984"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40D00D4-BAFE-E647-2B89-7EF4BF2C2743}"/>
              </a:ext>
            </a:extLst>
          </p:cNvPr>
          <p:cNvSpPr txBox="1"/>
          <p:nvPr/>
        </p:nvSpPr>
        <p:spPr>
          <a:xfrm>
            <a:off x="48096" y="3816648"/>
            <a:ext cx="1165871"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The Priest</a:t>
            </a:r>
          </a:p>
        </p:txBody>
      </p:sp>
      <p:sp>
        <p:nvSpPr>
          <p:cNvPr id="15" name="TextBox 14">
            <a:extLst>
              <a:ext uri="{FF2B5EF4-FFF2-40B4-BE49-F238E27FC236}">
                <a16:creationId xmlns:a16="http://schemas.microsoft.com/office/drawing/2014/main" id="{96AF8F1D-11F5-4CED-F31D-F6FB412EF18A}"/>
              </a:ext>
            </a:extLst>
          </p:cNvPr>
          <p:cNvSpPr txBox="1"/>
          <p:nvPr/>
        </p:nvSpPr>
        <p:spPr>
          <a:xfrm>
            <a:off x="435817" y="4024041"/>
            <a:ext cx="8708183" cy="615553"/>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represents those who are supposed to be close to God, but completely fail to love like God</a:t>
            </a:r>
          </a:p>
          <a:p>
            <a:pPr marL="180975" indent="-180975">
              <a:buFont typeface="Arial" panose="020B0604020202020204" pitchFamily="34" charset="0"/>
              <a:buChar char="•"/>
            </a:pPr>
            <a:r>
              <a:rPr lang="en-AU" sz="1600" dirty="0">
                <a:solidFill>
                  <a:schemeClr val="bg1"/>
                </a:solidFill>
                <a:latin typeface="Comic Sans MS" panose="030F0902030302020204" pitchFamily="66" charset="0"/>
                <a:cs typeface="Times New Roman" panose="02020603050405020304" pitchFamily="18" charset="0"/>
              </a:rPr>
              <a:t>For I desire mercy,  not Sacrifice.</a:t>
            </a:r>
          </a:p>
        </p:txBody>
      </p:sp>
      <p:sp>
        <p:nvSpPr>
          <p:cNvPr id="3" name="TextBox 2">
            <a:extLst>
              <a:ext uri="{FF2B5EF4-FFF2-40B4-BE49-F238E27FC236}">
                <a16:creationId xmlns:a16="http://schemas.microsoft.com/office/drawing/2014/main" id="{258F4AF2-392B-DFCA-F2F8-82445F13A020}"/>
              </a:ext>
            </a:extLst>
          </p:cNvPr>
          <p:cNvSpPr txBox="1"/>
          <p:nvPr/>
        </p:nvSpPr>
        <p:spPr>
          <a:xfrm>
            <a:off x="1072717" y="3816648"/>
            <a:ext cx="1165871"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and Levite</a:t>
            </a:r>
          </a:p>
        </p:txBody>
      </p:sp>
      <p:sp>
        <p:nvSpPr>
          <p:cNvPr id="4" name="TextBox 3">
            <a:extLst>
              <a:ext uri="{FF2B5EF4-FFF2-40B4-BE49-F238E27FC236}">
                <a16:creationId xmlns:a16="http://schemas.microsoft.com/office/drawing/2014/main" id="{6F0D2312-CB6F-B472-E379-4FE08EC40CF6}"/>
              </a:ext>
            </a:extLst>
          </p:cNvPr>
          <p:cNvSpPr txBox="1"/>
          <p:nvPr/>
        </p:nvSpPr>
        <p:spPr>
          <a:xfrm>
            <a:off x="48096" y="4537761"/>
            <a:ext cx="1611857"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The Samaritan</a:t>
            </a:r>
          </a:p>
        </p:txBody>
      </p:sp>
      <p:sp>
        <p:nvSpPr>
          <p:cNvPr id="7" name="TextBox 6">
            <a:extLst>
              <a:ext uri="{FF2B5EF4-FFF2-40B4-BE49-F238E27FC236}">
                <a16:creationId xmlns:a16="http://schemas.microsoft.com/office/drawing/2014/main" id="{ECE254CC-AE0E-D748-3888-0496469A2422}"/>
              </a:ext>
            </a:extLst>
          </p:cNvPr>
          <p:cNvSpPr txBox="1"/>
          <p:nvPr/>
        </p:nvSpPr>
        <p:spPr>
          <a:xfrm>
            <a:off x="1587945" y="4562012"/>
            <a:ext cx="7325088"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represents idolatrous, godless, evil – Someone believed to be far from God</a:t>
            </a:r>
            <a:endParaRPr lang="en-AU" sz="1600" dirty="0">
              <a:solidFill>
                <a:schemeClr val="bg1"/>
              </a:solidFill>
              <a:latin typeface="Comic Sans MS" panose="030F0902030302020204" pitchFamily="66" charset="0"/>
              <a:cs typeface="Times New Roman" panose="02020603050405020304" pitchFamily="18" charset="0"/>
            </a:endParaRPr>
          </a:p>
        </p:txBody>
      </p:sp>
      <p:sp>
        <p:nvSpPr>
          <p:cNvPr id="11" name="TextBox 10">
            <a:extLst>
              <a:ext uri="{FF2B5EF4-FFF2-40B4-BE49-F238E27FC236}">
                <a16:creationId xmlns:a16="http://schemas.microsoft.com/office/drawing/2014/main" id="{D8EF8AE5-F70A-4984-D73E-F23824BB697D}"/>
              </a:ext>
            </a:extLst>
          </p:cNvPr>
          <p:cNvSpPr txBox="1"/>
          <p:nvPr/>
        </p:nvSpPr>
        <p:spPr>
          <a:xfrm>
            <a:off x="391650" y="4855879"/>
            <a:ext cx="8752350"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Compassionate mercy – the sort of love that gives of one’s self at great personal cost</a:t>
            </a:r>
            <a:endParaRPr lang="en-AU" sz="1600" dirty="0">
              <a:solidFill>
                <a:schemeClr val="bg1"/>
              </a:solidFill>
              <a:latin typeface="Comic Sans MS" panose="030F0902030302020204" pitchFamily="66" charset="0"/>
              <a:cs typeface="Times New Roman" panose="02020603050405020304" pitchFamily="18" charset="0"/>
            </a:endParaRPr>
          </a:p>
        </p:txBody>
      </p:sp>
      <p:sp>
        <p:nvSpPr>
          <p:cNvPr id="16" name="TextBox 15">
            <a:extLst>
              <a:ext uri="{FF2B5EF4-FFF2-40B4-BE49-F238E27FC236}">
                <a16:creationId xmlns:a16="http://schemas.microsoft.com/office/drawing/2014/main" id="{88AC2D0B-6204-17B7-1D40-8805E7903EB1}"/>
              </a:ext>
            </a:extLst>
          </p:cNvPr>
          <p:cNvSpPr txBox="1"/>
          <p:nvPr/>
        </p:nvSpPr>
        <p:spPr>
          <a:xfrm>
            <a:off x="-20408" y="5074318"/>
            <a:ext cx="9130848"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A Genuine Disciple of Jesus Believes in Jesus, and follows Him in loving compassionate mercy</a:t>
            </a:r>
          </a:p>
        </p:txBody>
      </p:sp>
      <p:sp>
        <p:nvSpPr>
          <p:cNvPr id="17" name="TextBox 16">
            <a:extLst>
              <a:ext uri="{FF2B5EF4-FFF2-40B4-BE49-F238E27FC236}">
                <a16:creationId xmlns:a16="http://schemas.microsoft.com/office/drawing/2014/main" id="{3E8F03B2-98FB-99FD-6F86-7EDB29BA0A08}"/>
              </a:ext>
            </a:extLst>
          </p:cNvPr>
          <p:cNvSpPr txBox="1"/>
          <p:nvPr/>
        </p:nvSpPr>
        <p:spPr>
          <a:xfrm>
            <a:off x="231813" y="5342060"/>
            <a:ext cx="7325088"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Be a neighbour (even to a stranger in need)</a:t>
            </a:r>
            <a:endParaRPr lang="en-AU" sz="1600" dirty="0">
              <a:solidFill>
                <a:schemeClr val="bg1"/>
              </a:solidFill>
              <a:latin typeface="Comic Sans MS" panose="030F0902030302020204" pitchFamily="66" charset="0"/>
              <a:cs typeface="Times New Roman" panose="02020603050405020304" pitchFamily="18" charset="0"/>
            </a:endParaRPr>
          </a:p>
        </p:txBody>
      </p:sp>
    </p:spTree>
    <p:extLst>
      <p:ext uri="{BB962C8B-B14F-4D97-AF65-F5344CB8AC3E}">
        <p14:creationId xmlns:p14="http://schemas.microsoft.com/office/powerpoint/2010/main" val="13575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animBg="1"/>
      <p:bldP spid="5" grpId="0" animBg="1"/>
      <p:bldP spid="6" grpId="0" build="p"/>
      <p:bldP spid="2" grpId="0"/>
      <p:bldP spid="8" grpId="0" uiExpand="1" build="p"/>
      <p:bldP spid="9" grpId="0" uiExpand="1" build="p"/>
      <p:bldP spid="10" grpId="0"/>
      <p:bldP spid="14" grpId="0"/>
      <p:bldP spid="15" grpId="0" build="p"/>
      <p:bldP spid="3" grpId="0"/>
      <p:bldP spid="4" grpId="0"/>
      <p:bldP spid="7" grpId="0" build="p"/>
      <p:bldP spid="11" grpId="0" build="p"/>
      <p:bldP spid="16" grpId="0"/>
      <p:bldP spid="17"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170756</TotalTime>
  <Words>662</Words>
  <Application>Microsoft Macintosh PowerPoint</Application>
  <PresentationFormat>On-screen Show (16:10)</PresentationFormat>
  <Paragraphs>38</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Arial</vt:lpstr>
      <vt:lpstr>Comic Sans MS</vt:lpstr>
      <vt:lpstr>Times New Roman</vt:lpstr>
      <vt:lpstr>Default Design</vt:lpstr>
      <vt:lpstr>PowerPoint Presentation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2591</cp:revision>
  <cp:lastPrinted>2023-12-13T05:21:26Z</cp:lastPrinted>
  <dcterms:created xsi:type="dcterms:W3CDTF">2016-11-04T06:28:01Z</dcterms:created>
  <dcterms:modified xsi:type="dcterms:W3CDTF">2023-12-13T05:21:33Z</dcterms:modified>
</cp:coreProperties>
</file>